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3"/>
  </p:notesMasterIdLst>
  <p:sldIdLst>
    <p:sldId id="256" r:id="rId2"/>
    <p:sldId id="257" r:id="rId3"/>
    <p:sldId id="281" r:id="rId4"/>
    <p:sldId id="280" r:id="rId5"/>
    <p:sldId id="284" r:id="rId6"/>
    <p:sldId id="271" r:id="rId7"/>
    <p:sldId id="282" r:id="rId8"/>
    <p:sldId id="259" r:id="rId9"/>
    <p:sldId id="258" r:id="rId10"/>
    <p:sldId id="260" r:id="rId11"/>
    <p:sldId id="283" r:id="rId12"/>
    <p:sldId id="285" r:id="rId13"/>
    <p:sldId id="287" r:id="rId14"/>
    <p:sldId id="288" r:id="rId15"/>
    <p:sldId id="286" r:id="rId16"/>
    <p:sldId id="289" r:id="rId17"/>
    <p:sldId id="273" r:id="rId18"/>
    <p:sldId id="276" r:id="rId19"/>
    <p:sldId id="278" r:id="rId20"/>
    <p:sldId id="291" r:id="rId21"/>
    <p:sldId id="29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73" autoAdjust="0"/>
    <p:restoredTop sz="80466" autoAdjust="0"/>
  </p:normalViewPr>
  <p:slideViewPr>
    <p:cSldViewPr>
      <p:cViewPr>
        <p:scale>
          <a:sx n="60" d="100"/>
          <a:sy n="60" d="100"/>
        </p:scale>
        <p:origin x="-2004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ugeoBr\Desktop\Survey%20Resul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ugeoBr\Desktop\Survey%20Resul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ugeoBr\Desktop\Survey%20Result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ugeoBr\Desktop\Survey%20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of Calls Received </c:v>
                </c:pt>
              </c:strCache>
            </c:strRef>
          </c:tx>
          <c:dLbls>
            <c:numFmt formatCode="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Asia &amp; Pacific</c:v>
                </c:pt>
                <c:pt idx="1">
                  <c:v>Latin America &amp; Caribbean</c:v>
                </c:pt>
                <c:pt idx="2">
                  <c:v>Middle East &amp; Northern Africa</c:v>
                </c:pt>
                <c:pt idx="3">
                  <c:v>Sub-Saharan Countries</c:v>
                </c:pt>
                <c:pt idx="4">
                  <c:v>Industrialized Countries</c:v>
                </c:pt>
                <c:pt idx="5">
                  <c:v>Countries in Transition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0.56000000000000005</c:v>
                </c:pt>
                <c:pt idx="1">
                  <c:v>0.1</c:v>
                </c:pt>
                <c:pt idx="2">
                  <c:v>9.1999999999999998E-2</c:v>
                </c:pt>
                <c:pt idx="3">
                  <c:v>5.1999999999999998E-2</c:v>
                </c:pt>
                <c:pt idx="4">
                  <c:v>0.108</c:v>
                </c:pt>
                <c:pt idx="5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/>
              <a:t>Percentage of Calls </a:t>
            </a:r>
            <a:r>
              <a:rPr lang="en-US" sz="1600" dirty="0" smtClean="0"/>
              <a:t>Received by State in 2011 </a:t>
            </a:r>
            <a:endParaRPr lang="en-US" sz="160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of Calls Received 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California</c:v>
                </c:pt>
                <c:pt idx="1">
                  <c:v>Texas</c:v>
                </c:pt>
                <c:pt idx="2">
                  <c:v>Florida</c:v>
                </c:pt>
                <c:pt idx="3">
                  <c:v>New York</c:v>
                </c:pt>
                <c:pt idx="4">
                  <c:v>Illinois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0.15760000000000016</c:v>
                </c:pt>
                <c:pt idx="1">
                  <c:v>0.1396</c:v>
                </c:pt>
                <c:pt idx="2">
                  <c:v>7.0699999999999999E-2</c:v>
                </c:pt>
                <c:pt idx="3">
                  <c:v>5.7400000000000034E-2</c:v>
                </c:pt>
                <c:pt idx="4">
                  <c:v>4.4400000000000051E-2</c:v>
                </c:pt>
                <c:pt idx="5">
                  <c:v>0.53029999999999999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45625546806652"/>
          <c:y val="4.2721736788391779E-2"/>
          <c:w val="0.85056843588995812"/>
          <c:h val="0.824898922063658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Calls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tx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2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tx2"/>
              </a:solidFill>
            </c:spPr>
          </c:dPt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5748</c:v>
                </c:pt>
                <c:pt idx="1">
                  <c:v>7637</c:v>
                </c:pt>
                <c:pt idx="2">
                  <c:v>11874</c:v>
                </c:pt>
                <c:pt idx="3">
                  <c:v>19427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511296"/>
        <c:axId val="76178560"/>
      </c:barChart>
      <c:catAx>
        <c:axId val="75511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6178560"/>
        <c:crosses val="autoZero"/>
        <c:auto val="1"/>
        <c:lblAlgn val="ctr"/>
        <c:lblOffset val="100"/>
        <c:noMultiLvlLbl val="0"/>
      </c:catAx>
      <c:valAx>
        <c:axId val="76178560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75511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Labor Trafficking</c:v>
                </c:pt>
                <c:pt idx="1">
                  <c:v>Sex Trafficking</c:v>
                </c:pt>
                <c:pt idx="2">
                  <c:v>Labor &amp; Sex Trafficking</c:v>
                </c:pt>
                <c:pt idx="3">
                  <c:v>Not Specified / 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0.17</c:v>
                </c:pt>
                <c:pt idx="1">
                  <c:v>0.74000000000000021</c:v>
                </c:pt>
                <c:pt idx="2">
                  <c:v>3.0000000000000002E-2</c:v>
                </c:pt>
                <c:pt idx="3">
                  <c:v>6.0000000000000019E-2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Graphs!$B$18:$B$22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Neither  Agree not Disagree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Graphs!$C$18:$C$22</c:f>
              <c:numCache>
                <c:formatCode>General</c:formatCode>
                <c:ptCount val="5"/>
                <c:pt idx="0">
                  <c:v>2</c:v>
                </c:pt>
                <c:pt idx="1">
                  <c:v>0</c:v>
                </c:pt>
                <c:pt idx="2">
                  <c:v>3</c:v>
                </c:pt>
                <c:pt idx="3">
                  <c:v>6</c:v>
                </c:pt>
                <c:pt idx="4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068544"/>
        <c:axId val="76184320"/>
      </c:barChart>
      <c:catAx>
        <c:axId val="81068544"/>
        <c:scaling>
          <c:orientation val="minMax"/>
        </c:scaling>
        <c:delete val="0"/>
        <c:axPos val="b"/>
        <c:majorTickMark val="out"/>
        <c:minorTickMark val="none"/>
        <c:tickLblPos val="nextTo"/>
        <c:crossAx val="76184320"/>
        <c:crosses val="autoZero"/>
        <c:auto val="1"/>
        <c:lblAlgn val="ctr"/>
        <c:lblOffset val="100"/>
        <c:noMultiLvlLbl val="0"/>
      </c:catAx>
      <c:valAx>
        <c:axId val="76184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0685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Graphs!$B$31:$B$35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Neither  Agree not Disagree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Graphs!$C$31:$C$35</c:f>
              <c:numCache>
                <c:formatCode>General</c:formatCode>
                <c:ptCount val="5"/>
                <c:pt idx="0">
                  <c:v>7</c:v>
                </c:pt>
                <c:pt idx="1">
                  <c:v>14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069056"/>
        <c:axId val="76210752"/>
      </c:barChart>
      <c:catAx>
        <c:axId val="81069056"/>
        <c:scaling>
          <c:orientation val="minMax"/>
        </c:scaling>
        <c:delete val="0"/>
        <c:axPos val="b"/>
        <c:majorTickMark val="out"/>
        <c:minorTickMark val="none"/>
        <c:tickLblPos val="nextTo"/>
        <c:crossAx val="76210752"/>
        <c:crosses val="autoZero"/>
        <c:auto val="1"/>
        <c:lblAlgn val="ctr"/>
        <c:lblOffset val="100"/>
        <c:noMultiLvlLbl val="0"/>
      </c:catAx>
      <c:valAx>
        <c:axId val="76210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069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Graphs!$B$45:$B$49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Neither  Agree not Disagree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Graphs!$C$45:$C$49</c:f>
              <c:numCache>
                <c:formatCode>General</c:formatCode>
                <c:ptCount val="5"/>
                <c:pt idx="0">
                  <c:v>7</c:v>
                </c:pt>
                <c:pt idx="1">
                  <c:v>15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071616"/>
        <c:axId val="76213056"/>
      </c:barChart>
      <c:catAx>
        <c:axId val="81071616"/>
        <c:scaling>
          <c:orientation val="minMax"/>
        </c:scaling>
        <c:delete val="0"/>
        <c:axPos val="b"/>
        <c:majorTickMark val="out"/>
        <c:minorTickMark val="none"/>
        <c:tickLblPos val="nextTo"/>
        <c:crossAx val="76213056"/>
        <c:crosses val="autoZero"/>
        <c:auto val="1"/>
        <c:lblAlgn val="ctr"/>
        <c:lblOffset val="100"/>
        <c:noMultiLvlLbl val="0"/>
      </c:catAx>
      <c:valAx>
        <c:axId val="76213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071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Graphs!$B$86:$B$90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Neither  Agree not Disagree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Graphs!$C$86:$C$90</c:f>
              <c:numCache>
                <c:formatCode>General</c:formatCode>
                <c:ptCount val="5"/>
                <c:pt idx="0">
                  <c:v>8</c:v>
                </c:pt>
                <c:pt idx="1">
                  <c:v>5</c:v>
                </c:pt>
                <c:pt idx="2">
                  <c:v>10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297408"/>
        <c:axId val="76214784"/>
      </c:barChart>
      <c:catAx>
        <c:axId val="81297408"/>
        <c:scaling>
          <c:orientation val="minMax"/>
        </c:scaling>
        <c:delete val="0"/>
        <c:axPos val="b"/>
        <c:majorTickMark val="out"/>
        <c:minorTickMark val="none"/>
        <c:tickLblPos val="nextTo"/>
        <c:crossAx val="76214784"/>
        <c:crosses val="autoZero"/>
        <c:auto val="1"/>
        <c:lblAlgn val="ctr"/>
        <c:lblOffset val="100"/>
        <c:noMultiLvlLbl val="0"/>
      </c:catAx>
      <c:valAx>
        <c:axId val="76214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2974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D0066E-3AAD-4124-88C6-79FB5FC24705}" type="doc">
      <dgm:prSet loTypeId="urn:microsoft.com/office/officeart/2005/8/layout/pList2#1" loCatId="list" qsTypeId="urn:microsoft.com/office/officeart/2005/8/quickstyle/simple1" qsCatId="simple" csTypeId="urn:microsoft.com/office/officeart/2005/8/colors/accent1_2" csCatId="accent1" phldr="1"/>
      <dgm:spPr/>
    </dgm:pt>
    <dgm:pt modelId="{D2221341-EF75-4625-9253-EF96C18F4D4A}">
      <dgm:prSet phldrT="[Text]"/>
      <dgm:spPr/>
      <dgm:t>
        <a:bodyPr/>
        <a:lstStyle/>
        <a:p>
          <a:r>
            <a:rPr lang="en-US" dirty="0" smtClean="0"/>
            <a:t>Sex Trafficking</a:t>
          </a:r>
          <a:endParaRPr lang="en-US" dirty="0"/>
        </a:p>
      </dgm:t>
    </dgm:pt>
    <dgm:pt modelId="{B1080620-186C-44ED-86ED-8E5AC6B1E426}" type="parTrans" cxnId="{E2FE1197-46AE-4727-A6FF-904B82B466C4}">
      <dgm:prSet/>
      <dgm:spPr/>
      <dgm:t>
        <a:bodyPr/>
        <a:lstStyle/>
        <a:p>
          <a:endParaRPr lang="en-US"/>
        </a:p>
      </dgm:t>
    </dgm:pt>
    <dgm:pt modelId="{3C399B4C-B33B-4C79-A7BF-211FF119E2FD}" type="sibTrans" cxnId="{E2FE1197-46AE-4727-A6FF-904B82B466C4}">
      <dgm:prSet/>
      <dgm:spPr/>
      <dgm:t>
        <a:bodyPr/>
        <a:lstStyle/>
        <a:p>
          <a:endParaRPr lang="en-US"/>
        </a:p>
      </dgm:t>
    </dgm:pt>
    <dgm:pt modelId="{A853F781-F381-42EB-9026-4867FEE363C3}">
      <dgm:prSet phldrT="[Text]"/>
      <dgm:spPr/>
      <dgm:t>
        <a:bodyPr/>
        <a:lstStyle/>
        <a:p>
          <a:r>
            <a:rPr lang="en-US" dirty="0" smtClean="0"/>
            <a:t>Labor Trafficking</a:t>
          </a:r>
          <a:endParaRPr lang="en-US" dirty="0"/>
        </a:p>
      </dgm:t>
    </dgm:pt>
    <dgm:pt modelId="{8990159D-C732-4D86-884B-F2B656E2EFFA}" type="parTrans" cxnId="{FD37D05C-43AB-40B0-AB76-76698A16FF43}">
      <dgm:prSet/>
      <dgm:spPr/>
      <dgm:t>
        <a:bodyPr/>
        <a:lstStyle/>
        <a:p>
          <a:endParaRPr lang="en-US"/>
        </a:p>
      </dgm:t>
    </dgm:pt>
    <dgm:pt modelId="{59CC235E-0E14-4FCE-A85A-7836D5B88629}" type="sibTrans" cxnId="{FD37D05C-43AB-40B0-AB76-76698A16FF43}">
      <dgm:prSet/>
      <dgm:spPr/>
      <dgm:t>
        <a:bodyPr/>
        <a:lstStyle/>
        <a:p>
          <a:endParaRPr lang="en-US"/>
        </a:p>
      </dgm:t>
    </dgm:pt>
    <dgm:pt modelId="{08D65EDF-BC18-4EF8-9FDA-64E54FB2F6B8}">
      <dgm:prSet phldrT="[Text]"/>
      <dgm:spPr/>
      <dgm:t>
        <a:bodyPr/>
        <a:lstStyle/>
        <a:p>
          <a:r>
            <a:rPr lang="en-US" dirty="0" smtClean="0"/>
            <a:t>Force, fraud, or Coercion into sex industry</a:t>
          </a:r>
          <a:endParaRPr lang="en-US" dirty="0"/>
        </a:p>
      </dgm:t>
    </dgm:pt>
    <dgm:pt modelId="{EC99CC9A-A712-4AE2-81D0-5A333F180049}" type="parTrans" cxnId="{51DB637C-04C8-43FF-8C0A-D39FC8A920DC}">
      <dgm:prSet/>
      <dgm:spPr/>
      <dgm:t>
        <a:bodyPr/>
        <a:lstStyle/>
        <a:p>
          <a:endParaRPr lang="en-US"/>
        </a:p>
      </dgm:t>
    </dgm:pt>
    <dgm:pt modelId="{A7CD9751-6E2F-4AB8-A671-1A18120236C5}" type="sibTrans" cxnId="{51DB637C-04C8-43FF-8C0A-D39FC8A920DC}">
      <dgm:prSet/>
      <dgm:spPr/>
      <dgm:t>
        <a:bodyPr/>
        <a:lstStyle/>
        <a:p>
          <a:endParaRPr lang="en-US"/>
        </a:p>
      </dgm:t>
    </dgm:pt>
    <dgm:pt modelId="{ADAE8C7B-A1B9-481E-9EFA-CE82C17337F4}">
      <dgm:prSet/>
      <dgm:spPr/>
      <dgm:t>
        <a:bodyPr/>
        <a:lstStyle/>
        <a:p>
          <a:r>
            <a:rPr lang="en-US" dirty="0" smtClean="0"/>
            <a:t>Exploitation, forced labor, or indentured servitude </a:t>
          </a:r>
          <a:endParaRPr lang="en-US" dirty="0"/>
        </a:p>
      </dgm:t>
    </dgm:pt>
    <dgm:pt modelId="{186294DA-F8A2-4B80-BF38-01E3EF63A05A}" type="parTrans" cxnId="{BE5EE80C-83DE-405C-BC9F-D6DE289CD3BC}">
      <dgm:prSet/>
      <dgm:spPr/>
      <dgm:t>
        <a:bodyPr/>
        <a:lstStyle/>
        <a:p>
          <a:endParaRPr lang="en-US"/>
        </a:p>
      </dgm:t>
    </dgm:pt>
    <dgm:pt modelId="{503DB936-3454-4DDB-AFE5-749E3A6392A5}" type="sibTrans" cxnId="{BE5EE80C-83DE-405C-BC9F-D6DE289CD3BC}">
      <dgm:prSet/>
      <dgm:spPr/>
      <dgm:t>
        <a:bodyPr/>
        <a:lstStyle/>
        <a:p>
          <a:endParaRPr lang="en-US"/>
        </a:p>
      </dgm:t>
    </dgm:pt>
    <dgm:pt modelId="{C2DF3266-307A-4E1F-9019-C4080F049A72}" type="pres">
      <dgm:prSet presAssocID="{F6D0066E-3AAD-4124-88C6-79FB5FC24705}" presName="Name0" presStyleCnt="0">
        <dgm:presLayoutVars>
          <dgm:dir/>
          <dgm:resizeHandles val="exact"/>
        </dgm:presLayoutVars>
      </dgm:prSet>
      <dgm:spPr/>
    </dgm:pt>
    <dgm:pt modelId="{7B4C1703-91CC-445D-A7BC-9FE357340A43}" type="pres">
      <dgm:prSet presAssocID="{F6D0066E-3AAD-4124-88C6-79FB5FC24705}" presName="bkgdShp" presStyleLbl="alignAccFollowNode1" presStyleIdx="0" presStyleCnt="1"/>
      <dgm:spPr/>
    </dgm:pt>
    <dgm:pt modelId="{0EE4ADCD-8857-4954-AD8C-7173CF830523}" type="pres">
      <dgm:prSet presAssocID="{F6D0066E-3AAD-4124-88C6-79FB5FC24705}" presName="linComp" presStyleCnt="0"/>
      <dgm:spPr/>
    </dgm:pt>
    <dgm:pt modelId="{F95EDAE1-8A6C-40F6-B494-D503377954D0}" type="pres">
      <dgm:prSet presAssocID="{D2221341-EF75-4625-9253-EF96C18F4D4A}" presName="compNode" presStyleCnt="0"/>
      <dgm:spPr/>
    </dgm:pt>
    <dgm:pt modelId="{B8131846-8C7E-4508-B7A2-77E2D675DCB1}" type="pres">
      <dgm:prSet presAssocID="{D2221341-EF75-4625-9253-EF96C18F4D4A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2817F-4874-4573-BAF0-1A78937265CB}" type="pres">
      <dgm:prSet presAssocID="{D2221341-EF75-4625-9253-EF96C18F4D4A}" presName="invisiNode" presStyleLbl="node1" presStyleIdx="0" presStyleCnt="2"/>
      <dgm:spPr/>
    </dgm:pt>
    <dgm:pt modelId="{0593D6E4-B0E2-4E12-9A12-9F38A529AE4F}" type="pres">
      <dgm:prSet presAssocID="{D2221341-EF75-4625-9253-EF96C18F4D4A}" presName="imagNode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6000" b="-26000"/>
          </a:stretch>
        </a:blipFill>
      </dgm:spPr>
    </dgm:pt>
    <dgm:pt modelId="{0497BBB1-7A54-4C2A-86DC-B8C578907B25}" type="pres">
      <dgm:prSet presAssocID="{3C399B4C-B33B-4C79-A7BF-211FF119E2F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D4F8C698-5D84-4303-B67D-C9F43530FB3C}" type="pres">
      <dgm:prSet presAssocID="{A853F781-F381-42EB-9026-4867FEE363C3}" presName="compNode" presStyleCnt="0"/>
      <dgm:spPr/>
    </dgm:pt>
    <dgm:pt modelId="{46806C62-A4D8-414C-8DE4-48A4A0249E7D}" type="pres">
      <dgm:prSet presAssocID="{A853F781-F381-42EB-9026-4867FEE363C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B5F8D6-50D2-41EA-BB47-E9F618CA4BBF}" type="pres">
      <dgm:prSet presAssocID="{A853F781-F381-42EB-9026-4867FEE363C3}" presName="invisiNode" presStyleLbl="node1" presStyleIdx="1" presStyleCnt="2"/>
      <dgm:spPr/>
    </dgm:pt>
    <dgm:pt modelId="{69A9F07E-B2DD-4A93-BF44-787052F1ABFA}" type="pres">
      <dgm:prSet presAssocID="{A853F781-F381-42EB-9026-4867FEE363C3}" presName="imagNode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0" b="-40000"/>
          </a:stretch>
        </a:blipFill>
      </dgm:spPr>
    </dgm:pt>
  </dgm:ptLst>
  <dgm:cxnLst>
    <dgm:cxn modelId="{2B84892F-4A5B-4A68-A172-CA21A9E04F46}" type="presOf" srcId="{D2221341-EF75-4625-9253-EF96C18F4D4A}" destId="{B8131846-8C7E-4508-B7A2-77E2D675DCB1}" srcOrd="0" destOrd="0" presId="urn:microsoft.com/office/officeart/2005/8/layout/pList2#1"/>
    <dgm:cxn modelId="{B45B8D20-9F49-4DB7-A04E-8E7177885B61}" type="presOf" srcId="{A853F781-F381-42EB-9026-4867FEE363C3}" destId="{46806C62-A4D8-414C-8DE4-48A4A0249E7D}" srcOrd="0" destOrd="0" presId="urn:microsoft.com/office/officeart/2005/8/layout/pList2#1"/>
    <dgm:cxn modelId="{E2FE1197-46AE-4727-A6FF-904B82B466C4}" srcId="{F6D0066E-3AAD-4124-88C6-79FB5FC24705}" destId="{D2221341-EF75-4625-9253-EF96C18F4D4A}" srcOrd="0" destOrd="0" parTransId="{B1080620-186C-44ED-86ED-8E5AC6B1E426}" sibTransId="{3C399B4C-B33B-4C79-A7BF-211FF119E2FD}"/>
    <dgm:cxn modelId="{2AE951B6-157B-4FE8-8E92-E163A0F2C07C}" type="presOf" srcId="{ADAE8C7B-A1B9-481E-9EFA-CE82C17337F4}" destId="{46806C62-A4D8-414C-8DE4-48A4A0249E7D}" srcOrd="0" destOrd="1" presId="urn:microsoft.com/office/officeart/2005/8/layout/pList2#1"/>
    <dgm:cxn modelId="{FD37D05C-43AB-40B0-AB76-76698A16FF43}" srcId="{F6D0066E-3AAD-4124-88C6-79FB5FC24705}" destId="{A853F781-F381-42EB-9026-4867FEE363C3}" srcOrd="1" destOrd="0" parTransId="{8990159D-C732-4D86-884B-F2B656E2EFFA}" sibTransId="{59CC235E-0E14-4FCE-A85A-7836D5B88629}"/>
    <dgm:cxn modelId="{51DB637C-04C8-43FF-8C0A-D39FC8A920DC}" srcId="{D2221341-EF75-4625-9253-EF96C18F4D4A}" destId="{08D65EDF-BC18-4EF8-9FDA-64E54FB2F6B8}" srcOrd="0" destOrd="0" parTransId="{EC99CC9A-A712-4AE2-81D0-5A333F180049}" sibTransId="{A7CD9751-6E2F-4AB8-A671-1A18120236C5}"/>
    <dgm:cxn modelId="{DE929896-7367-4628-A4D1-7F874F384500}" type="presOf" srcId="{08D65EDF-BC18-4EF8-9FDA-64E54FB2F6B8}" destId="{B8131846-8C7E-4508-B7A2-77E2D675DCB1}" srcOrd="0" destOrd="1" presId="urn:microsoft.com/office/officeart/2005/8/layout/pList2#1"/>
    <dgm:cxn modelId="{62E8EB8F-A4E5-4921-BF3F-20D625F23CEF}" type="presOf" srcId="{3C399B4C-B33B-4C79-A7BF-211FF119E2FD}" destId="{0497BBB1-7A54-4C2A-86DC-B8C578907B25}" srcOrd="0" destOrd="0" presId="urn:microsoft.com/office/officeart/2005/8/layout/pList2#1"/>
    <dgm:cxn modelId="{BE5EE80C-83DE-405C-BC9F-D6DE289CD3BC}" srcId="{A853F781-F381-42EB-9026-4867FEE363C3}" destId="{ADAE8C7B-A1B9-481E-9EFA-CE82C17337F4}" srcOrd="0" destOrd="0" parTransId="{186294DA-F8A2-4B80-BF38-01E3EF63A05A}" sibTransId="{503DB936-3454-4DDB-AFE5-749E3A6392A5}"/>
    <dgm:cxn modelId="{EFF56913-6BB4-49B1-A6C2-0EDBB2DCC831}" type="presOf" srcId="{F6D0066E-3AAD-4124-88C6-79FB5FC24705}" destId="{C2DF3266-307A-4E1F-9019-C4080F049A72}" srcOrd="0" destOrd="0" presId="urn:microsoft.com/office/officeart/2005/8/layout/pList2#1"/>
    <dgm:cxn modelId="{ECD67CEF-23BD-4513-8E41-102EF8206DDB}" type="presParOf" srcId="{C2DF3266-307A-4E1F-9019-C4080F049A72}" destId="{7B4C1703-91CC-445D-A7BC-9FE357340A43}" srcOrd="0" destOrd="0" presId="urn:microsoft.com/office/officeart/2005/8/layout/pList2#1"/>
    <dgm:cxn modelId="{C87EF01E-05FD-46BC-B158-8ED73A13AAEB}" type="presParOf" srcId="{C2DF3266-307A-4E1F-9019-C4080F049A72}" destId="{0EE4ADCD-8857-4954-AD8C-7173CF830523}" srcOrd="1" destOrd="0" presId="urn:microsoft.com/office/officeart/2005/8/layout/pList2#1"/>
    <dgm:cxn modelId="{5784173D-189E-4FBD-9E09-5C0270508AA9}" type="presParOf" srcId="{0EE4ADCD-8857-4954-AD8C-7173CF830523}" destId="{F95EDAE1-8A6C-40F6-B494-D503377954D0}" srcOrd="0" destOrd="0" presId="urn:microsoft.com/office/officeart/2005/8/layout/pList2#1"/>
    <dgm:cxn modelId="{E5FCF0A7-3A7B-483E-BE48-126F5B560F31}" type="presParOf" srcId="{F95EDAE1-8A6C-40F6-B494-D503377954D0}" destId="{B8131846-8C7E-4508-B7A2-77E2D675DCB1}" srcOrd="0" destOrd="0" presId="urn:microsoft.com/office/officeart/2005/8/layout/pList2#1"/>
    <dgm:cxn modelId="{B0798648-129E-4213-9077-BCB49EDF5984}" type="presParOf" srcId="{F95EDAE1-8A6C-40F6-B494-D503377954D0}" destId="{8452817F-4874-4573-BAF0-1A78937265CB}" srcOrd="1" destOrd="0" presId="urn:microsoft.com/office/officeart/2005/8/layout/pList2#1"/>
    <dgm:cxn modelId="{4ABFE789-FC00-4D6D-B790-AE9D1A4731A5}" type="presParOf" srcId="{F95EDAE1-8A6C-40F6-B494-D503377954D0}" destId="{0593D6E4-B0E2-4E12-9A12-9F38A529AE4F}" srcOrd="2" destOrd="0" presId="urn:microsoft.com/office/officeart/2005/8/layout/pList2#1"/>
    <dgm:cxn modelId="{2F49FAAE-56BC-4915-A7A2-88247A49A11F}" type="presParOf" srcId="{0EE4ADCD-8857-4954-AD8C-7173CF830523}" destId="{0497BBB1-7A54-4C2A-86DC-B8C578907B25}" srcOrd="1" destOrd="0" presId="urn:microsoft.com/office/officeart/2005/8/layout/pList2#1"/>
    <dgm:cxn modelId="{64740B3D-0817-4A80-9950-63BCD2B652B0}" type="presParOf" srcId="{0EE4ADCD-8857-4954-AD8C-7173CF830523}" destId="{D4F8C698-5D84-4303-B67D-C9F43530FB3C}" srcOrd="2" destOrd="0" presId="urn:microsoft.com/office/officeart/2005/8/layout/pList2#1"/>
    <dgm:cxn modelId="{BA754C77-EAFA-4E3B-9B6E-F487B9F89295}" type="presParOf" srcId="{D4F8C698-5D84-4303-B67D-C9F43530FB3C}" destId="{46806C62-A4D8-414C-8DE4-48A4A0249E7D}" srcOrd="0" destOrd="0" presId="urn:microsoft.com/office/officeart/2005/8/layout/pList2#1"/>
    <dgm:cxn modelId="{A664BBEE-F982-4BE8-B49A-1A14CDE2050F}" type="presParOf" srcId="{D4F8C698-5D84-4303-B67D-C9F43530FB3C}" destId="{F8B5F8D6-50D2-41EA-BB47-E9F618CA4BBF}" srcOrd="1" destOrd="0" presId="urn:microsoft.com/office/officeart/2005/8/layout/pList2#1"/>
    <dgm:cxn modelId="{610ECA6A-25F2-499B-A5DD-111C4704D254}" type="presParOf" srcId="{D4F8C698-5D84-4303-B67D-C9F43530FB3C}" destId="{69A9F07E-B2DD-4A93-BF44-787052F1ABFA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4C1703-91CC-445D-A7BC-9FE357340A43}">
      <dsp:nvSpPr>
        <dsp:cNvPr id="0" name=""/>
        <dsp:cNvSpPr/>
      </dsp:nvSpPr>
      <dsp:spPr>
        <a:xfrm>
          <a:off x="0" y="0"/>
          <a:ext cx="8504238" cy="20574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93D6E4-B0E2-4E12-9A12-9F38A529AE4F}">
      <dsp:nvSpPr>
        <dsp:cNvPr id="0" name=""/>
        <dsp:cNvSpPr/>
      </dsp:nvSpPr>
      <dsp:spPr>
        <a:xfrm>
          <a:off x="256102" y="274320"/>
          <a:ext cx="3805729" cy="15087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6000" b="-26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131846-8C7E-4508-B7A2-77E2D675DCB1}">
      <dsp:nvSpPr>
        <dsp:cNvPr id="0" name=""/>
        <dsp:cNvSpPr/>
      </dsp:nvSpPr>
      <dsp:spPr>
        <a:xfrm rot="10800000">
          <a:off x="256102" y="2057399"/>
          <a:ext cx="3805729" cy="251460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Sex Trafficking</a:t>
          </a:r>
          <a:endParaRPr lang="en-US" sz="32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Force, fraud, or Coercion into sex industry</a:t>
          </a:r>
          <a:endParaRPr lang="en-US" sz="2500" kern="1200" dirty="0"/>
        </a:p>
      </dsp:txBody>
      <dsp:txXfrm rot="10800000">
        <a:off x="333435" y="2057399"/>
        <a:ext cx="3651063" cy="2437267"/>
      </dsp:txXfrm>
    </dsp:sp>
    <dsp:sp modelId="{69A9F07E-B2DD-4A93-BF44-787052F1ABFA}">
      <dsp:nvSpPr>
        <dsp:cNvPr id="0" name=""/>
        <dsp:cNvSpPr/>
      </dsp:nvSpPr>
      <dsp:spPr>
        <a:xfrm>
          <a:off x="4442405" y="274320"/>
          <a:ext cx="3805729" cy="15087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0" b="-40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806C62-A4D8-414C-8DE4-48A4A0249E7D}">
      <dsp:nvSpPr>
        <dsp:cNvPr id="0" name=""/>
        <dsp:cNvSpPr/>
      </dsp:nvSpPr>
      <dsp:spPr>
        <a:xfrm rot="10800000">
          <a:off x="4442405" y="2057399"/>
          <a:ext cx="3805729" cy="251460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Labor Trafficking</a:t>
          </a:r>
          <a:endParaRPr lang="en-US" sz="32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Exploitation, forced labor, or indentured servitude </a:t>
          </a:r>
          <a:endParaRPr lang="en-US" sz="2500" kern="1200" dirty="0"/>
        </a:p>
      </dsp:txBody>
      <dsp:txXfrm rot="10800000">
        <a:off x="4519738" y="2057399"/>
        <a:ext cx="3651063" cy="2437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6DFE5-EC6A-4CEF-8E40-35E064CB3820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17F21-5D50-47A3-B13A-CF0A9193D2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49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(Rogers, 2011)</a:t>
            </a:r>
          </a:p>
          <a:p>
            <a:endParaRPr lang="en-US" dirty="0" smtClean="0"/>
          </a:p>
          <a:p>
            <a:r>
              <a:rPr lang="en-US" dirty="0" smtClean="0"/>
              <a:t>Image: (Ammap.com, 2011)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17F21-5D50-47A3-B13A-CF0A9193D27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97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(Young, 2010)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Stockfisch</a:t>
            </a:r>
            <a:r>
              <a:rPr lang="en-US" dirty="0" smtClean="0"/>
              <a:t>, 2012)</a:t>
            </a:r>
          </a:p>
          <a:p>
            <a:r>
              <a:rPr lang="en-US" dirty="0" smtClean="0"/>
              <a:t>(Thompson,</a:t>
            </a:r>
            <a:r>
              <a:rPr lang="en-US" baseline="0" dirty="0" smtClean="0"/>
              <a:t> 2010)</a:t>
            </a:r>
            <a:endParaRPr lang="en-US" dirty="0" smtClean="0"/>
          </a:p>
          <a:p>
            <a:r>
              <a:rPr lang="en-US" dirty="0" smtClean="0"/>
              <a:t>(TBO.com, 2012)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17F21-5D50-47A3-B13A-CF0A9193D27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(Human Trafficking Facts, </a:t>
            </a:r>
            <a:r>
              <a:rPr lang="en-US" dirty="0" err="1" smtClean="0"/>
              <a:t>n.d</a:t>
            </a:r>
            <a:r>
              <a:rPr lang="en-US" dirty="0" smtClean="0"/>
              <a:t>.)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17F21-5D50-47A3-B13A-CF0A9193D27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17F21-5D50-47A3-B13A-CF0A9193D27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17F21-5D50-47A3-B13A-CF0A9193D27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(Human Trafficking Facts, </a:t>
            </a:r>
            <a:r>
              <a:rPr lang="en-US" dirty="0" err="1" smtClean="0"/>
              <a:t>n.d</a:t>
            </a:r>
            <a:r>
              <a:rPr lang="en-US" dirty="0" smtClean="0"/>
              <a:t>.)</a:t>
            </a:r>
          </a:p>
          <a:p>
            <a:endParaRPr lang="en-US" dirty="0" smtClean="0"/>
          </a:p>
          <a:p>
            <a:r>
              <a:rPr lang="en-US" dirty="0" smtClean="0"/>
              <a:t>Note:</a:t>
            </a:r>
            <a:r>
              <a:rPr lang="en-US" baseline="0" dirty="0" smtClean="0"/>
              <a:t> 3 most profitable following drugs and arms trafficking</a:t>
            </a:r>
          </a:p>
          <a:p>
            <a:r>
              <a:rPr lang="en-US" baseline="0" dirty="0" smtClean="0"/>
              <a:t>         $32-34 billion according to some references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17F21-5D50-47A3-B13A-CF0A9193D27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(Human Trafficking Facts, </a:t>
            </a:r>
            <a:r>
              <a:rPr lang="en-US" dirty="0" err="1" smtClean="0"/>
              <a:t>n.d</a:t>
            </a:r>
            <a:r>
              <a:rPr lang="en-US" dirty="0" smtClean="0"/>
              <a:t>.)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Images:</a:t>
            </a:r>
            <a:r>
              <a:rPr lang="en-US" baseline="0" dirty="0" smtClean="0"/>
              <a:t> (google.com, 2012)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Note: Sex Industry = Prostitution, Dancing, Stripping, Modeling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17F21-5D50-47A3-B13A-CF0A9193D27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5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</a:t>
            </a:r>
            <a:r>
              <a:rPr lang="en-US" sz="1200" dirty="0" smtClean="0"/>
              <a:t>Human Trafficking: The Facts</a:t>
            </a:r>
            <a:r>
              <a:rPr lang="en-US" dirty="0" smtClean="0"/>
              <a:t>, </a:t>
            </a:r>
            <a:r>
              <a:rPr lang="en-US" dirty="0" err="1" smtClean="0"/>
              <a:t>n.d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17F21-5D50-47A3-B13A-CF0A9193D27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</a:t>
            </a:r>
            <a:r>
              <a:rPr lang="en-US" sz="1200" dirty="0" smtClean="0"/>
              <a:t>Human Trafficking: The Facts</a:t>
            </a:r>
            <a:r>
              <a:rPr lang="en-US" dirty="0" smtClean="0"/>
              <a:t>, </a:t>
            </a:r>
            <a:r>
              <a:rPr lang="en-US" dirty="0" err="1" smtClean="0"/>
              <a:t>n.d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17F21-5D50-47A3-B13A-CF0A9193D27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</a:t>
            </a:r>
            <a:r>
              <a:rPr lang="en-US" sz="1200" dirty="0" smtClean="0"/>
              <a:t>Annual Report – 2011</a:t>
            </a:r>
            <a:r>
              <a:rPr lang="en-US" dirty="0" smtClean="0"/>
              <a:t>, 2012)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Image: (Ammap.com, 2012)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17F21-5D50-47A3-B13A-CF0A9193D27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</a:t>
            </a:r>
            <a:r>
              <a:rPr lang="en-US" sz="1200" dirty="0" smtClean="0"/>
              <a:t>Annual Report – 2011</a:t>
            </a:r>
            <a:r>
              <a:rPr lang="en-US" dirty="0" smtClean="0"/>
              <a:t>, 2012)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17F21-5D50-47A3-B13A-CF0A9193D27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(Statistics</a:t>
            </a:r>
            <a:r>
              <a:rPr lang="en-US" baseline="0" dirty="0" smtClean="0"/>
              <a:t> on the Sex Industry</a:t>
            </a:r>
            <a:r>
              <a:rPr lang="en-US" dirty="0" smtClean="0"/>
              <a:t>, </a:t>
            </a:r>
            <a:r>
              <a:rPr lang="en-US" dirty="0" err="1" smtClean="0"/>
              <a:t>n.d</a:t>
            </a:r>
            <a:r>
              <a:rPr lang="en-US" dirty="0" smtClean="0"/>
              <a:t>.)</a:t>
            </a:r>
          </a:p>
          <a:p>
            <a:r>
              <a:rPr lang="en-US" dirty="0" smtClean="0"/>
              <a:t>(Human Trafficking Facts, </a:t>
            </a:r>
            <a:r>
              <a:rPr lang="en-US" dirty="0" err="1" smtClean="0"/>
              <a:t>n.d</a:t>
            </a:r>
            <a:r>
              <a:rPr lang="en-US" dirty="0" smtClean="0"/>
              <a:t>.)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</a:t>
            </a:r>
            <a:r>
              <a:rPr lang="en-US" sz="1200" dirty="0" smtClean="0"/>
              <a:t>Annual Report – 2011, </a:t>
            </a:r>
            <a:r>
              <a:rPr lang="en-US" dirty="0" smtClean="0"/>
              <a:t>2012)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17F21-5D50-47A3-B13A-CF0A9193D27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(Florida State Report: January 1st 2011 – December 31st 2011, 2012)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17F21-5D50-47A3-B13A-CF0A9193D27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67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FC44-244E-48CD-9BA4-D78978B07513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9D8A67-9080-42F9-BE69-510A01A5E9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FC44-244E-48CD-9BA4-D78978B07513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8A67-9080-42F9-BE69-510A01A5E9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B9D8A67-9080-42F9-BE69-510A01A5E9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FC44-244E-48CD-9BA4-D78978B07513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FC44-244E-48CD-9BA4-D78978B07513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B9D8A67-9080-42F9-BE69-510A01A5E9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FC44-244E-48CD-9BA4-D78978B07513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9D8A67-9080-42F9-BE69-510A01A5E9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9F6FC44-244E-48CD-9BA4-D78978B07513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8A67-9080-42F9-BE69-510A01A5E9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FC44-244E-48CD-9BA4-D78978B07513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B9D8A67-9080-42F9-BE69-510A01A5E9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FC44-244E-48CD-9BA4-D78978B07513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B9D8A67-9080-42F9-BE69-510A01A5E9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FC44-244E-48CD-9BA4-D78978B07513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B9D8A67-9080-42F9-BE69-510A01A5E9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9D8A67-9080-42F9-BE69-510A01A5E9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FC44-244E-48CD-9BA4-D78978B07513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B9D8A67-9080-42F9-BE69-510A01A5E9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9F6FC44-244E-48CD-9BA4-D78978B07513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9F6FC44-244E-48CD-9BA4-D78978B07513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9D8A67-9080-42F9-BE69-510A01A5E9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na4.salesforce.com/sfc/p/300000006E4SzdGZ_AUctaTvZ3zuSGgCmCMmq84" TargetMode="External"/><Relationship Id="rId2" Type="http://schemas.openxmlformats.org/officeDocument/2006/relationships/hyperlink" Target="https://na4.salesforce.com/sfc/p/300000006E4S11Sv6mFa.D_CBl0UueofejFjNL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nglobalcompact.org/docs/issues_doc/labour/Forced_labour/HUMAN_TRAFFICKING_-_THE_FACTS_-_final.pdf" TargetMode="External"/><Relationship Id="rId4" Type="http://schemas.openxmlformats.org/officeDocument/2006/relationships/hyperlink" Target="http://www.ncadv.org/files/HumanTrafficking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ardian.co.uk/news/datablog/2011/jun/27/human-trafficking-us-state-department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ideo.tbo.com/v/51584775/human-trafficking-arrests.htm?q=human+trafficking" TargetMode="External"/><Relationship Id="rId5" Type="http://schemas.openxmlformats.org/officeDocument/2006/relationships/hyperlink" Target="http://www2.tbo.com/news/news/2012/sep/20/namaino1-massage-therapist-suspensions-tied-to-hum-ar-506774/" TargetMode="External"/><Relationship Id="rId4" Type="http://schemas.openxmlformats.org/officeDocument/2006/relationships/hyperlink" Target="http://www.createdwomen.com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tbo.com/news/news/2010/dec/08/federal-agents-conduct-largo-raids-in-human-traffi-ar-25457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iner.com/article/human-trafficking-sex-slavery-tampa-has-highest-rates-florid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Global, National and Local Viewpoints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Reality of Human Trafficking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View – a snapshot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In 2011…</a:t>
            </a:r>
          </a:p>
          <a:p>
            <a:r>
              <a:rPr lang="en-US" dirty="0" smtClean="0"/>
              <a:t>865 calls into NHTRC originated in Florida </a:t>
            </a:r>
          </a:p>
          <a:p>
            <a:pPr lvl="1"/>
            <a:r>
              <a:rPr lang="en-US" dirty="0" smtClean="0"/>
              <a:t>44 Tampa</a:t>
            </a:r>
          </a:p>
          <a:p>
            <a:pPr lvl="1"/>
            <a:r>
              <a:rPr lang="en-US" dirty="0" smtClean="0"/>
              <a:t>10 Clearwater</a:t>
            </a:r>
          </a:p>
          <a:p>
            <a:pPr lvl="1"/>
            <a:r>
              <a:rPr lang="en-US" dirty="0" smtClean="0"/>
              <a:t>15 St. Petersburg</a:t>
            </a:r>
          </a:p>
          <a:p>
            <a:pPr lvl="1"/>
            <a:r>
              <a:rPr lang="en-US" dirty="0" smtClean="0"/>
              <a:t>3 Dunedin</a:t>
            </a:r>
          </a:p>
          <a:p>
            <a:pPr lvl="1"/>
            <a:r>
              <a:rPr lang="en-US" dirty="0" smtClean="0"/>
              <a:t>3 Spring Hill</a:t>
            </a:r>
          </a:p>
          <a:p>
            <a:pPr lvl="1"/>
            <a:r>
              <a:rPr lang="en-US" dirty="0" smtClean="0"/>
              <a:t>2 Seminole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60 calls demonstrated key indicators of human trafficking occurrences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0" y="2366189"/>
            <a:ext cx="32004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640" lvl="1" indent="-274320">
              <a:spcBef>
                <a:spcPct val="20000"/>
              </a:spcBef>
              <a:buClr>
                <a:srgbClr val="CCB400"/>
              </a:buClr>
              <a:buSzPct val="70000"/>
              <a:buFont typeface="Wingdings"/>
              <a:buChar char=""/>
            </a:pPr>
            <a:r>
              <a:rPr lang="en-US" sz="2200" dirty="0" smtClean="0">
                <a:solidFill>
                  <a:srgbClr val="646B86"/>
                </a:solidFill>
              </a:rPr>
              <a:t>2 Palm Harbor</a:t>
            </a:r>
          </a:p>
          <a:p>
            <a:pPr marL="548640" lvl="1" indent="-274320">
              <a:spcBef>
                <a:spcPct val="20000"/>
              </a:spcBef>
              <a:buClr>
                <a:srgbClr val="CCB400"/>
              </a:buClr>
              <a:buSzPct val="70000"/>
              <a:buFont typeface="Wingdings"/>
              <a:buChar char=""/>
            </a:pPr>
            <a:r>
              <a:rPr lang="en-US" sz="2200" dirty="0" smtClean="0">
                <a:solidFill>
                  <a:srgbClr val="646B86"/>
                </a:solidFill>
              </a:rPr>
              <a:t>2 Largo</a:t>
            </a:r>
          </a:p>
          <a:p>
            <a:pPr marL="548640" lvl="1" indent="-274320">
              <a:spcBef>
                <a:spcPct val="20000"/>
              </a:spcBef>
              <a:buClr>
                <a:srgbClr val="CCB400"/>
              </a:buClr>
              <a:buSzPct val="70000"/>
              <a:buFont typeface="Wingdings"/>
              <a:buChar char=""/>
            </a:pPr>
            <a:r>
              <a:rPr lang="en-US" sz="2200" dirty="0" smtClean="0">
                <a:solidFill>
                  <a:srgbClr val="646B86"/>
                </a:solidFill>
              </a:rPr>
              <a:t>2 Plant City</a:t>
            </a:r>
          </a:p>
          <a:p>
            <a:pPr marL="548640" lvl="1" indent="-274320">
              <a:spcBef>
                <a:spcPct val="20000"/>
              </a:spcBef>
              <a:buClr>
                <a:srgbClr val="CCB400"/>
              </a:buClr>
              <a:buSzPct val="70000"/>
              <a:buFont typeface="Wingdings"/>
              <a:buChar char=""/>
            </a:pPr>
            <a:r>
              <a:rPr lang="en-US" sz="2200" dirty="0" smtClean="0">
                <a:solidFill>
                  <a:srgbClr val="646B86"/>
                </a:solidFill>
              </a:rPr>
              <a:t>1 Safety Harbor</a:t>
            </a:r>
          </a:p>
          <a:p>
            <a:pPr marL="548640" lvl="1" indent="-274320">
              <a:spcBef>
                <a:spcPct val="20000"/>
              </a:spcBef>
              <a:buClr>
                <a:srgbClr val="CCB400"/>
              </a:buClr>
              <a:buSzPct val="70000"/>
              <a:buFont typeface="Wingdings"/>
              <a:buChar char=""/>
            </a:pPr>
            <a:r>
              <a:rPr lang="en-US" sz="2200" dirty="0" smtClean="0">
                <a:solidFill>
                  <a:srgbClr val="646B86"/>
                </a:solidFill>
              </a:rPr>
              <a:t>1 Land O Lakes</a:t>
            </a:r>
          </a:p>
          <a:p>
            <a:pPr marL="548640" lvl="1" indent="-274320">
              <a:spcBef>
                <a:spcPct val="20000"/>
              </a:spcBef>
              <a:buClr>
                <a:srgbClr val="CCB400"/>
              </a:buClr>
              <a:buSzPct val="70000"/>
              <a:buFont typeface="Wingdings"/>
              <a:buChar char=""/>
            </a:pPr>
            <a:r>
              <a:rPr lang="en-US" sz="2200" dirty="0" smtClean="0">
                <a:solidFill>
                  <a:srgbClr val="646B86"/>
                </a:solidFill>
              </a:rPr>
              <a:t>1 Pinellas Park</a:t>
            </a:r>
          </a:p>
          <a:p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2115521"/>
              </p:ext>
            </p:extLst>
          </p:nvPr>
        </p:nvGraphicFramePr>
        <p:xfrm>
          <a:off x="5486400" y="2438400"/>
          <a:ext cx="3657600" cy="3535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Data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/>
              <a:t>Sex Trafficking</a:t>
            </a:r>
          </a:p>
          <a:p>
            <a:r>
              <a:rPr lang="en-US" dirty="0" smtClean="0"/>
              <a:t> Tampa has the most sex-related businesses in the state, and the highest rate of human trafficking</a:t>
            </a:r>
          </a:p>
          <a:p>
            <a:r>
              <a:rPr lang="en-US" dirty="0" smtClean="0"/>
              <a:t>8/20/12 – 81 Florida massage licenses suspended </a:t>
            </a:r>
          </a:p>
          <a:p>
            <a:r>
              <a:rPr lang="en-US" dirty="0" smtClean="0"/>
              <a:t> 6/2/12 – two women arrested in Hillsborough County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/>
              <a:t>Labor Trafficking</a:t>
            </a:r>
          </a:p>
          <a:p>
            <a:r>
              <a:rPr lang="en-US" dirty="0" smtClean="0"/>
              <a:t>Most prevalent form of human trafficking in the state of Florida</a:t>
            </a:r>
          </a:p>
          <a:p>
            <a:r>
              <a:rPr lang="en-US" dirty="0" smtClean="0"/>
              <a:t>10/8/10 – 2 homes and 1  restaurant raided &amp; 27 people questioned in Pinellas County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Survey conducted during Tampa Bay Healthcare Collaborative quarterly meeting</a:t>
            </a:r>
          </a:p>
          <a:p>
            <a:pPr lvl="1"/>
            <a:r>
              <a:rPr lang="en-US" dirty="0" smtClean="0"/>
              <a:t>24 participants</a:t>
            </a:r>
          </a:p>
          <a:p>
            <a:pPr lvl="1"/>
            <a:r>
              <a:rPr lang="en-US" dirty="0" smtClean="0"/>
              <a:t>22 unique organizations</a:t>
            </a:r>
          </a:p>
          <a:p>
            <a:pPr lvl="1"/>
            <a:r>
              <a:rPr lang="en-US" dirty="0" smtClean="0"/>
              <a:t>28+ collective years of experience in efforts against human trafficking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 smtClean="0"/>
              <a:t>Human trafficking is a growing problem in the Tampa Bay community</a:t>
            </a:r>
            <a:endParaRPr lang="en-US" sz="1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z="1400" dirty="0" smtClean="0"/>
              <a:t>The average person living in the Tampa Bay area is aware of human trafficking occurrences in their community</a:t>
            </a: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2"/>
          </p:nvPr>
        </p:nvGraphicFramePr>
        <p:xfrm>
          <a:off x="301625" y="2471738"/>
          <a:ext cx="4041775" cy="3817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</p:nvPr>
        </p:nvGraphicFramePr>
        <p:xfrm>
          <a:off x="4800600" y="2471738"/>
          <a:ext cx="4038600" cy="3821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sz="1400"/>
              <a:t> The local news media has done an adequate job reporting on the issue of human trafficking in Tampa Bay. </a:t>
            </a: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z="1400" dirty="0" smtClean="0"/>
              <a:t> There are adequate support services for individuals impacted by human trafficking in the Tampa Bay area.</a:t>
            </a:r>
            <a:endParaRPr lang="en-US" sz="1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 (Cont.)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</p:nvPr>
        </p:nvGraphicFramePr>
        <p:xfrm>
          <a:off x="301625" y="2471738"/>
          <a:ext cx="4041775" cy="3817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800600" y="2471738"/>
          <a:ext cx="4038600" cy="3821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Term Impacts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65% of female sex trafficking victims </a:t>
            </a:r>
            <a:r>
              <a:rPr lang="en-US" b="1" dirty="0" smtClean="0"/>
              <a:t>sustain internal injuries</a:t>
            </a:r>
            <a:r>
              <a:rPr lang="en-US" dirty="0" smtClean="0"/>
              <a:t>, 24% sustain </a:t>
            </a:r>
            <a:r>
              <a:rPr lang="en-US" b="1" dirty="0" smtClean="0"/>
              <a:t>head injuries</a:t>
            </a:r>
            <a:r>
              <a:rPr lang="en-US" dirty="0" smtClean="0"/>
              <a:t>, 12% sustain </a:t>
            </a:r>
            <a:r>
              <a:rPr lang="en-US" b="1" dirty="0" smtClean="0"/>
              <a:t>broken bones</a:t>
            </a:r>
          </a:p>
          <a:p>
            <a:r>
              <a:rPr lang="en-US" dirty="0" smtClean="0"/>
              <a:t>68% of female sex trafficking victims meet the clinical criteria for </a:t>
            </a:r>
            <a:r>
              <a:rPr lang="en-US" b="1" dirty="0" smtClean="0"/>
              <a:t>post-traumatic stress disorder</a:t>
            </a:r>
          </a:p>
          <a:p>
            <a:r>
              <a:rPr lang="en-US" dirty="0" smtClean="0"/>
              <a:t>More than 2/3 of sex trafficked children experience </a:t>
            </a:r>
            <a:r>
              <a:rPr lang="en-US" b="1" dirty="0" smtClean="0"/>
              <a:t>additional abuse </a:t>
            </a:r>
            <a:r>
              <a:rPr lang="en-US" dirty="0" smtClean="0"/>
              <a:t>at the hands of their trafficker</a:t>
            </a:r>
          </a:p>
          <a:p>
            <a:r>
              <a:rPr lang="en-US" dirty="0" smtClean="0"/>
              <a:t>Nearly 71% of sex trafficked children exhibit</a:t>
            </a:r>
            <a:r>
              <a:rPr lang="en-US" b="1" dirty="0" smtClean="0"/>
              <a:t> suicidal tendencies</a:t>
            </a:r>
          </a:p>
          <a:p>
            <a:r>
              <a:rPr lang="en-US" dirty="0" smtClean="0"/>
              <a:t>Sex trafficked children are twice as likely to develop </a:t>
            </a:r>
            <a:r>
              <a:rPr lang="en-US" b="1" dirty="0" smtClean="0"/>
              <a:t>serious mental health problems</a:t>
            </a:r>
            <a:r>
              <a:rPr lang="en-US" dirty="0" smtClean="0"/>
              <a:t>. They are also more likely to  </a:t>
            </a:r>
            <a:r>
              <a:rPr lang="en-US" b="1" dirty="0" smtClean="0"/>
              <a:t>abuse substances</a:t>
            </a:r>
            <a:r>
              <a:rPr lang="en-US" dirty="0" smtClean="0"/>
              <a:t>, </a:t>
            </a:r>
            <a:r>
              <a:rPr lang="en-US" b="1" dirty="0" smtClean="0"/>
              <a:t>engage in prostitution </a:t>
            </a:r>
            <a:r>
              <a:rPr lang="en-US" dirty="0" smtClean="0"/>
              <a:t>as adults, and</a:t>
            </a:r>
            <a:r>
              <a:rPr lang="en-US" b="1" dirty="0" smtClean="0"/>
              <a:t> commit or be victimized by violent crimes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International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National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500" dirty="0" smtClean="0"/>
              <a:t>Eye Heart World</a:t>
            </a:r>
          </a:p>
          <a:p>
            <a:r>
              <a:rPr lang="en-US" sz="2500" dirty="0" smtClean="0"/>
              <a:t>Shared Hope International</a:t>
            </a:r>
          </a:p>
          <a:p>
            <a:r>
              <a:rPr lang="en-US" sz="2500" dirty="0" smtClean="0"/>
              <a:t>A21 Campaign</a:t>
            </a:r>
          </a:p>
          <a:p>
            <a:r>
              <a:rPr lang="en-US" sz="2500" dirty="0" smtClean="0"/>
              <a:t>Not For Sale</a:t>
            </a:r>
          </a:p>
          <a:p>
            <a:endParaRPr lang="en-US" sz="25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National Human Trafficking Resource Center (NHTRC)</a:t>
            </a:r>
          </a:p>
          <a:p>
            <a:r>
              <a:rPr lang="en-US" dirty="0" smtClean="0"/>
              <a:t>Safe Horizon</a:t>
            </a:r>
          </a:p>
          <a:p>
            <a:r>
              <a:rPr lang="en-US" dirty="0" smtClean="0"/>
              <a:t>Immigration &amp; Customs Enforcement (ICE)</a:t>
            </a:r>
          </a:p>
          <a:p>
            <a:r>
              <a:rPr lang="en-US" dirty="0" smtClean="0"/>
              <a:t>Rescue1</a:t>
            </a:r>
          </a:p>
          <a:p>
            <a:r>
              <a:rPr lang="en-US" dirty="0" smtClean="0"/>
              <a:t>Traffic Free</a:t>
            </a:r>
          </a:p>
          <a:p>
            <a:r>
              <a:rPr lang="en-US" dirty="0" smtClean="0"/>
              <a:t>JEMS</a:t>
            </a:r>
          </a:p>
          <a:p>
            <a:r>
              <a:rPr lang="en-US" dirty="0" smtClean="0"/>
              <a:t>Esther House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&amp; Support Services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Resources &amp; Support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Clearwater Task Force</a:t>
            </a:r>
          </a:p>
          <a:p>
            <a:r>
              <a:rPr lang="en-US" dirty="0" smtClean="0"/>
              <a:t>Created</a:t>
            </a:r>
          </a:p>
          <a:p>
            <a:r>
              <a:rPr lang="en-US" dirty="0" smtClean="0"/>
              <a:t>Rachel’s Project</a:t>
            </a:r>
          </a:p>
          <a:p>
            <a:r>
              <a:rPr lang="en-US" dirty="0" smtClean="0"/>
              <a:t>Bridging Freedom</a:t>
            </a:r>
          </a:p>
          <a:p>
            <a:r>
              <a:rPr lang="en-US" dirty="0" smtClean="0"/>
              <a:t>Redefining Refuge</a:t>
            </a:r>
          </a:p>
          <a:p>
            <a:r>
              <a:rPr lang="en-US" dirty="0" smtClean="0"/>
              <a:t> World Relief Tampa</a:t>
            </a:r>
          </a:p>
          <a:p>
            <a:r>
              <a:rPr lang="en-US" dirty="0" smtClean="0"/>
              <a:t>Center for Human Trafficking Awareness (SPC)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5400" dirty="0" smtClean="0">
                <a:solidFill>
                  <a:schemeClr val="accent4"/>
                </a:solidFill>
              </a:rPr>
              <a:t>Thank you</a:t>
            </a:r>
            <a:endParaRPr lang="en-US" sz="5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785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800" i="1" dirty="0" smtClean="0"/>
              <a:t>Annual Report – 2011</a:t>
            </a:r>
            <a:r>
              <a:rPr lang="en-US" sz="2800" dirty="0" smtClean="0"/>
              <a:t>. (2012). Retrieved from: </a:t>
            </a:r>
            <a:r>
              <a:rPr lang="en-US" sz="2800" dirty="0" smtClean="0">
                <a:hlinkClick r:id="rId2"/>
              </a:rPr>
              <a:t>https://na4.salesforce.com/sfc/p/300000006E4S11Sv6mFa.D_CBl0UueofejFjNL0</a:t>
            </a:r>
            <a:r>
              <a:rPr lang="en-US" sz="2800" dirty="0" smtClean="0"/>
              <a:t>=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i="1" dirty="0" smtClean="0"/>
              <a:t>Florida State Report: January 1</a:t>
            </a:r>
            <a:r>
              <a:rPr lang="en-US" sz="2800" i="1" baseline="30000" dirty="0" smtClean="0"/>
              <a:t>st</a:t>
            </a:r>
            <a:r>
              <a:rPr lang="en-US" sz="2800" i="1" dirty="0" smtClean="0"/>
              <a:t> 2011 – December 31</a:t>
            </a:r>
            <a:r>
              <a:rPr lang="en-US" sz="2800" i="1" baseline="30000" dirty="0" smtClean="0"/>
              <a:t>st</a:t>
            </a:r>
            <a:r>
              <a:rPr lang="en-US" sz="2800" i="1" dirty="0" smtClean="0"/>
              <a:t> 2011</a:t>
            </a:r>
            <a:r>
              <a:rPr lang="en-US" sz="2800" dirty="0" smtClean="0"/>
              <a:t>. (2012). Retrieved from: </a:t>
            </a:r>
            <a:r>
              <a:rPr lang="en-US" sz="2800" dirty="0" smtClean="0">
                <a:hlinkClick r:id="rId3"/>
              </a:rPr>
              <a:t>https://na4.salesforce.com/sfc/p/300000006E4SzdGZ_AUctaTvZ3zuSGgCmCMmq84</a:t>
            </a:r>
            <a:r>
              <a:rPr lang="en-US" sz="2800" dirty="0" smtClean="0"/>
              <a:t>=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i="1" dirty="0" smtClean="0"/>
              <a:t>Human Trafficking Facts. (</a:t>
            </a:r>
            <a:r>
              <a:rPr lang="en-US" sz="2800" dirty="0" err="1" smtClean="0"/>
              <a:t>n.d</a:t>
            </a:r>
            <a:r>
              <a:rPr lang="en-US" sz="2800" dirty="0" smtClean="0"/>
              <a:t>.). Retrieved from: </a:t>
            </a:r>
            <a:r>
              <a:rPr lang="en-US" sz="2800" dirty="0" smtClean="0">
                <a:hlinkClick r:id="rId4"/>
              </a:rPr>
              <a:t>http://www.ncadv.org/files/HumanTrafficking.pdf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i="1" dirty="0" smtClean="0"/>
              <a:t>Human Trafficking: The Facts</a:t>
            </a:r>
            <a:r>
              <a:rPr lang="en-US" sz="2800" dirty="0" smtClean="0"/>
              <a:t>. (</a:t>
            </a:r>
            <a:r>
              <a:rPr lang="en-US" sz="2800" dirty="0" err="1" smtClean="0"/>
              <a:t>n.d</a:t>
            </a:r>
            <a:r>
              <a:rPr lang="en-US" sz="2800" dirty="0" smtClean="0"/>
              <a:t>). Retrieved from: </a:t>
            </a:r>
            <a:r>
              <a:rPr lang="en-US" sz="2800" dirty="0" smtClean="0">
                <a:hlinkClick r:id="rId5"/>
              </a:rPr>
              <a:t>http://www.unglobalcompact.org/docs/issues_doc/labour/Forced_labour/HUMAN_TRAFFICKING_-_THE_FACTS_-_final.pdf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i="1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Issue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501" y="1860277"/>
            <a:ext cx="7230485" cy="3905795"/>
          </a:xfrm>
        </p:spPr>
      </p:pic>
      <p:sp>
        <p:nvSpPr>
          <p:cNvPr id="12" name="Rectangle 11"/>
          <p:cNvSpPr/>
          <p:nvPr/>
        </p:nvSpPr>
        <p:spPr>
          <a:xfrm>
            <a:off x="228600" y="5791200"/>
            <a:ext cx="868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Tier 3 countries: Do not fully comply with minimum standards set by the US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6324600"/>
            <a:ext cx="2819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(ammap.com, 2012)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References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4995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5400" dirty="0" smtClean="0"/>
              <a:t>Rogers, Simon. (2011). </a:t>
            </a:r>
            <a:r>
              <a:rPr lang="en-US" sz="5400" i="1" dirty="0" smtClean="0"/>
              <a:t>Human Trafficking: How The US State Department Ranks Your Country</a:t>
            </a:r>
            <a:r>
              <a:rPr lang="en-US" sz="5400" dirty="0" smtClean="0"/>
              <a:t>. Retrieved from: </a:t>
            </a:r>
            <a:r>
              <a:rPr lang="en-US" sz="5400" dirty="0" smtClean="0">
                <a:hlinkClick r:id="rId3"/>
              </a:rPr>
              <a:t>http://www.guardian.co.uk/news/datablog/2011/jun/27/human-trafficking-us-state-department</a:t>
            </a:r>
            <a:endParaRPr lang="en-US" sz="5400" dirty="0" smtClean="0"/>
          </a:p>
          <a:p>
            <a:pPr>
              <a:buNone/>
            </a:pPr>
            <a:endParaRPr lang="en-US" sz="5400" i="1" dirty="0" smtClean="0"/>
          </a:p>
          <a:p>
            <a:pPr>
              <a:buNone/>
            </a:pPr>
            <a:r>
              <a:rPr lang="en-US" sz="5400" i="1" dirty="0" smtClean="0"/>
              <a:t>Statistics on the Sex Industry. </a:t>
            </a:r>
            <a:r>
              <a:rPr lang="en-US" sz="5400" dirty="0" smtClean="0"/>
              <a:t>(</a:t>
            </a:r>
            <a:r>
              <a:rPr lang="en-US" sz="5400" dirty="0" err="1" smtClean="0"/>
              <a:t>n.d</a:t>
            </a:r>
            <a:r>
              <a:rPr lang="en-US" sz="5400" dirty="0" smtClean="0"/>
              <a:t>.) Retrieved from: </a:t>
            </a:r>
            <a:r>
              <a:rPr lang="en-US" sz="5400" dirty="0" smtClean="0">
                <a:hlinkClick r:id="rId4"/>
              </a:rPr>
              <a:t>http://www.createdwomen.com/</a:t>
            </a:r>
            <a:endParaRPr lang="en-US" sz="5400" dirty="0" smtClean="0"/>
          </a:p>
          <a:p>
            <a:pPr>
              <a:buNone/>
            </a:pPr>
            <a:endParaRPr lang="en-US" sz="5100" dirty="0" smtClean="0"/>
          </a:p>
          <a:p>
            <a:pPr>
              <a:buNone/>
            </a:pPr>
            <a:r>
              <a:rPr lang="en-US" sz="5100" dirty="0" err="1" smtClean="0"/>
              <a:t>Stockfisch</a:t>
            </a:r>
            <a:r>
              <a:rPr lang="en-US" sz="5100" dirty="0" smtClean="0"/>
              <a:t>, Jerome. (2012). Massage therapist suspensions tied to human trafficking. </a:t>
            </a:r>
            <a:r>
              <a:rPr lang="en-US" sz="5100" i="1" dirty="0" smtClean="0"/>
              <a:t>Tampa Bay Times</a:t>
            </a:r>
            <a:r>
              <a:rPr lang="en-US" sz="5100" dirty="0" smtClean="0"/>
              <a:t>. Retrieved from: </a:t>
            </a:r>
            <a:r>
              <a:rPr lang="en-US" sz="5100" dirty="0" smtClean="0">
                <a:hlinkClick r:id="rId5"/>
              </a:rPr>
              <a:t>http://www2.tbo.com/news/news/2012/sep/20/namaino1-massage-therapist-suspensions-tied-to-hum-ar-506774/</a:t>
            </a:r>
            <a:endParaRPr lang="en-US" sz="5100" dirty="0" smtClean="0"/>
          </a:p>
          <a:p>
            <a:pPr>
              <a:buNone/>
            </a:pPr>
            <a:endParaRPr lang="en-US" sz="5100" dirty="0" smtClean="0"/>
          </a:p>
          <a:p>
            <a:pPr>
              <a:buNone/>
            </a:pPr>
            <a:r>
              <a:rPr lang="en-US" sz="5400" dirty="0" smtClean="0"/>
              <a:t>TBO.com. (2012). </a:t>
            </a:r>
            <a:r>
              <a:rPr lang="en-US" sz="5400" i="1" dirty="0" smtClean="0"/>
              <a:t>Human Trafficking Arrests </a:t>
            </a:r>
            <a:r>
              <a:rPr lang="en-US" sz="5400" dirty="0" smtClean="0"/>
              <a:t>[Video]. Retrieved from: </a:t>
            </a:r>
            <a:r>
              <a:rPr lang="en-US" sz="5400" dirty="0" smtClean="0">
                <a:hlinkClick r:id="rId6"/>
              </a:rPr>
              <a:t>http://video.tbo.com/v/51584775/human-trafficking-arrests.htm?q=human+trafficking</a:t>
            </a:r>
          </a:p>
          <a:p>
            <a:pPr>
              <a:buNone/>
            </a:pPr>
            <a:endParaRPr lang="en-US" sz="5100" dirty="0" smtClean="0"/>
          </a:p>
          <a:p>
            <a:pPr>
              <a:buNone/>
            </a:pPr>
            <a:endParaRPr lang="en-US" sz="5100" dirty="0" smtClean="0"/>
          </a:p>
          <a:p>
            <a:pPr>
              <a:buNone/>
            </a:pPr>
            <a:endParaRPr lang="en-US" sz="4200" dirty="0" smtClean="0"/>
          </a:p>
          <a:p>
            <a:pPr>
              <a:buNone/>
            </a:pPr>
            <a:endParaRPr lang="en-US" sz="4200" dirty="0" smtClean="0"/>
          </a:p>
          <a:p>
            <a:pPr>
              <a:buNone/>
            </a:pPr>
            <a:endParaRPr lang="en-US" sz="4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References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Thompson, Stephen. (2010). Feds conduct Pinellas raids in human trafficking probe</a:t>
            </a:r>
            <a:r>
              <a:rPr lang="en-US" sz="2800" i="1" dirty="0" smtClean="0"/>
              <a:t>. Tampa Bay Times</a:t>
            </a:r>
            <a:r>
              <a:rPr lang="en-US" sz="2800" dirty="0" smtClean="0"/>
              <a:t>. Retrieved from: </a:t>
            </a:r>
            <a:r>
              <a:rPr lang="en-US" sz="2800" dirty="0" smtClean="0">
                <a:hlinkClick r:id="rId3"/>
              </a:rPr>
              <a:t>http://www2.tbo.com/news/news/2010/dec/08/federal-agents-conduct-largo-raids-in-human-traffi-ar-25457/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Young, Sheryl. (2010). Human trafficking, sex slavery: Tampa has highest rates in Florida. </a:t>
            </a:r>
            <a:r>
              <a:rPr lang="en-US" sz="2800" i="1" dirty="0" smtClean="0"/>
              <a:t>Examiner</a:t>
            </a:r>
            <a:r>
              <a:rPr lang="en-US" sz="2800" dirty="0" smtClean="0"/>
              <a:t>. Retrieved from: </a:t>
            </a:r>
            <a:r>
              <a:rPr lang="en-US" sz="2800" dirty="0" smtClean="0">
                <a:hlinkClick r:id="rId4"/>
              </a:rPr>
              <a:t>http://www.examiner.com/article/human-trafficking-sex-slavery-tampa-has-highest-rates-florida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600,000 – 800,000 people are trafficked across international boarders annually</a:t>
            </a:r>
          </a:p>
          <a:p>
            <a:r>
              <a:rPr lang="en-US" dirty="0" smtClean="0"/>
              <a:t>80% of human trafficking victims are female</a:t>
            </a:r>
          </a:p>
          <a:p>
            <a:r>
              <a:rPr lang="en-US" dirty="0" smtClean="0"/>
              <a:t> 50% of  all trafficking victims are under the age of 18</a:t>
            </a:r>
          </a:p>
          <a:p>
            <a:r>
              <a:rPr lang="en-US" dirty="0" smtClean="0"/>
              <a:t> Human trafficking is the third most profitable criminal activity</a:t>
            </a:r>
          </a:p>
          <a:p>
            <a:r>
              <a:rPr lang="en-US" dirty="0" smtClean="0"/>
              <a:t> More than $9.5 billion generated annually through all trafficking activities</a:t>
            </a:r>
          </a:p>
          <a:p>
            <a:r>
              <a:rPr lang="en-US" dirty="0" smtClean="0"/>
              <a:t>80% of all trafficking involves sex exploitation</a:t>
            </a:r>
          </a:p>
          <a:p>
            <a:r>
              <a:rPr lang="en-US" dirty="0" smtClean="0"/>
              <a:t>19% of all trafficking involves labor exploitation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Major Types of Human Trafficking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70539786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38800" y="6261556"/>
            <a:ext cx="2819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(Google.com – image search “human trafficking”, 2012)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4166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82115521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" y="5791200"/>
            <a:ext cx="868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161 countries are reported to be affected by human trafficking </a:t>
            </a:r>
          </a:p>
          <a:p>
            <a:pPr algn="ctr"/>
            <a:r>
              <a:rPr lang="en-US" dirty="0" smtClean="0"/>
              <a:t>(a source, transit or destination 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Data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Sex Trafficking</a:t>
            </a:r>
          </a:p>
          <a:p>
            <a:r>
              <a:rPr lang="en-US" dirty="0" smtClean="0"/>
              <a:t>Sex Industry  revenue = $57+ billion annually</a:t>
            </a:r>
          </a:p>
          <a:p>
            <a:r>
              <a:rPr lang="en-US" dirty="0" smtClean="0"/>
              <a:t>43% are victims of sexual exploitation</a:t>
            </a:r>
          </a:p>
          <a:p>
            <a:r>
              <a:rPr lang="en-US" dirty="0" smtClean="0"/>
              <a:t>98 % are women and girls 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Labor Trafficking</a:t>
            </a:r>
          </a:p>
          <a:p>
            <a:r>
              <a:rPr lang="en-US" dirty="0" smtClean="0"/>
              <a:t>32% are victims of forced economic exploitation</a:t>
            </a:r>
          </a:p>
          <a:p>
            <a:r>
              <a:rPr lang="en-US" dirty="0" smtClean="0"/>
              <a:t>56% are women and girls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View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8600" y="1676400"/>
            <a:ext cx="4917838" cy="2438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228600" y="5791200"/>
            <a:ext cx="868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 year, nearly 50% of calls placed to NHTRC came from 5 states</a:t>
            </a:r>
            <a:endParaRPr lang="en-US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2115521"/>
              </p:ext>
            </p:extLst>
          </p:nvPr>
        </p:nvGraphicFramePr>
        <p:xfrm>
          <a:off x="4876800" y="2590800"/>
          <a:ext cx="39624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8600" y="4191000"/>
            <a:ext cx="2819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(ammap.com, 2012)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Arrow 10"/>
          <p:cNvSpPr/>
          <p:nvPr/>
        </p:nvSpPr>
        <p:spPr>
          <a:xfrm rot="20304813">
            <a:off x="1509072" y="3186856"/>
            <a:ext cx="5943600" cy="36356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Trend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 flipV="1">
            <a:off x="4495800" y="-1394988"/>
            <a:ext cx="4648200" cy="602825"/>
          </a:xfrm>
          <a:prstGeom prst="rect">
            <a:avLst/>
          </a:prstGeom>
        </p:spPr>
        <p:txBody>
          <a:bodyPr vert="horz" anchor="b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NHTRC Number of Calls Received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9594532"/>
              </p:ext>
            </p:extLst>
          </p:nvPr>
        </p:nvGraphicFramePr>
        <p:xfrm>
          <a:off x="457200" y="13716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3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" y="5791200"/>
            <a:ext cx="868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Call volume increased by 61% between 2010 &amp; 2011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600200" y="17526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NHTRC call volume by year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Data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/>
              <a:t>Sex Trafficking</a:t>
            </a:r>
          </a:p>
          <a:p>
            <a:r>
              <a:rPr lang="en-US" dirty="0" smtClean="0"/>
              <a:t> 3,829 adult cabarets</a:t>
            </a:r>
          </a:p>
          <a:p>
            <a:r>
              <a:rPr lang="en-US" dirty="0" smtClean="0"/>
              <a:t>Employs over 500,000 </a:t>
            </a:r>
          </a:p>
          <a:p>
            <a:r>
              <a:rPr lang="en-US" dirty="0" smtClean="0"/>
              <a:t>More strip clubs than any other nation</a:t>
            </a:r>
          </a:p>
          <a:p>
            <a:r>
              <a:rPr lang="en-US" dirty="0" smtClean="0"/>
              <a:t>Strip clubs doubled between ‘87-’92</a:t>
            </a:r>
          </a:p>
          <a:p>
            <a:r>
              <a:rPr lang="en-US" dirty="0" smtClean="0"/>
              <a:t>3,000 strip clubs in 1997</a:t>
            </a:r>
          </a:p>
          <a:p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/>
              <a:t>Labor Trafficking</a:t>
            </a:r>
          </a:p>
          <a:p>
            <a:r>
              <a:rPr lang="en-US" dirty="0" smtClean="0"/>
              <a:t>40,000-50,000 men, women &amp; children trafficked into the US each year</a:t>
            </a:r>
          </a:p>
          <a:p>
            <a:r>
              <a:rPr lang="en-US" dirty="0" smtClean="0"/>
              <a:t> 48% of calls into the NHTRC in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1540</TotalTime>
  <Words>1106</Words>
  <Application>Microsoft Office PowerPoint</Application>
  <PresentationFormat>On-screen Show (4:3)</PresentationFormat>
  <Paragraphs>187</Paragraphs>
  <Slides>21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Civic</vt:lpstr>
      <vt:lpstr>The Reality of Human Trafficking</vt:lpstr>
      <vt:lpstr>Global Issue</vt:lpstr>
      <vt:lpstr>Statistics</vt:lpstr>
      <vt:lpstr>Two Major Types of Human Trafficking</vt:lpstr>
      <vt:lpstr>Global View</vt:lpstr>
      <vt:lpstr>Global Data</vt:lpstr>
      <vt:lpstr>National View</vt:lpstr>
      <vt:lpstr>National Trend</vt:lpstr>
      <vt:lpstr>National Data</vt:lpstr>
      <vt:lpstr>Local View – a snapshot</vt:lpstr>
      <vt:lpstr>Local Data</vt:lpstr>
      <vt:lpstr>Local Findings</vt:lpstr>
      <vt:lpstr>Survey Results</vt:lpstr>
      <vt:lpstr>Survey Results (Cont.)</vt:lpstr>
      <vt:lpstr>Long Term Impacts</vt:lpstr>
      <vt:lpstr>Resources &amp; Support Services </vt:lpstr>
      <vt:lpstr>Local Resources &amp; Support Services</vt:lpstr>
      <vt:lpstr>PowerPoint Presentation</vt:lpstr>
      <vt:lpstr>References</vt:lpstr>
      <vt:lpstr>References (cont.)</vt:lpstr>
      <vt:lpstr>References (cont.)</vt:lpstr>
    </vt:vector>
  </TitlesOfParts>
  <Company>LABSCCMCTRLSITE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Reality of Human Trafficking</dc:title>
  <dc:creator>GougeoBr</dc:creator>
  <cp:lastModifiedBy>Jason &amp; Bridget</cp:lastModifiedBy>
  <cp:revision>52</cp:revision>
  <dcterms:created xsi:type="dcterms:W3CDTF">2012-10-21T18:36:18Z</dcterms:created>
  <dcterms:modified xsi:type="dcterms:W3CDTF">2012-11-15T19:44:19Z</dcterms:modified>
</cp:coreProperties>
</file>